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80" r:id="rId6"/>
    <p:sldId id="281" r:id="rId7"/>
    <p:sldId id="282" r:id="rId8"/>
    <p:sldId id="283" r:id="rId9"/>
    <p:sldId id="284" r:id="rId10"/>
    <p:sldId id="270" r:id="rId11"/>
    <p:sldId id="271" r:id="rId12"/>
    <p:sldId id="272" r:id="rId13"/>
    <p:sldId id="273" r:id="rId14"/>
    <p:sldId id="285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85A"/>
    <a:srgbClr val="0072A4"/>
    <a:srgbClr val="016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3F7A-ACE1-0448-A20C-425FF3387166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D166-EC6A-3D42-86CC-4AE0DDEB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events – ticketing, general assistance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– financial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“interviews”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1619" cy="4429828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2000"/>
            <a:ext cx="2925318" cy="4429828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547" y="1141465"/>
            <a:ext cx="7315200" cy="2951977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714" y="420997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1D0DBA6-3290-D44E-9DFD-BAC000BA3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7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8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752262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236863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3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39" y="760977"/>
            <a:ext cx="2687762" cy="440630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2639" y="778109"/>
            <a:ext cx="2687762" cy="438917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77810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77810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5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092370"/>
            <a:ext cx="2834640" cy="2428070"/>
          </a:xfrm>
        </p:spPr>
        <p:txBody>
          <a:bodyPr anchor="b">
            <a:noAutofit/>
          </a:bodyPr>
          <a:lstStyle>
            <a:lvl1pPr>
              <a:defRPr sz="44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42740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164855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Autofit/>
          </a:bodyPr>
          <a:lstStyle>
            <a:lvl1pPr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439986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6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952"/>
            <a:ext cx="3443590" cy="4408329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4408329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216AA12-3282-FD4E-AFF5-73BB1E94AC6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4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ay.zerull@transitioncurriculum.com" TargetMode="External"/><Relationship Id="rId2" Type="http://schemas.openxmlformats.org/officeDocument/2006/relationships/hyperlink" Target="mailto:corey.fineran@transitioncurriculum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www.transitioncurriculum.com/con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56B6-20A7-5C49-A93C-560C64056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08" y="1903228"/>
            <a:ext cx="8455905" cy="1397756"/>
          </a:xfrm>
        </p:spPr>
        <p:txBody>
          <a:bodyPr>
            <a:noAutofit/>
          </a:bodyPr>
          <a:lstStyle/>
          <a:p>
            <a:r>
              <a:rPr lang="en-US" sz="4400" b="1" dirty="0"/>
              <a:t>Developing Student-Run Businesses as a Stepping Stone to Employer-Paid Jobs</a:t>
            </a:r>
            <a:endParaRPr lang="en-US" sz="4400" dirty="0">
              <a:latin typeface="Raleway" panose="020B05030301010600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CF555-CCAC-CD4D-B6D1-591B56F3706D}"/>
              </a:ext>
            </a:extLst>
          </p:cNvPr>
          <p:cNvSpPr txBox="1"/>
          <p:nvPr/>
        </p:nvSpPr>
        <p:spPr>
          <a:xfrm>
            <a:off x="3056875" y="3895769"/>
            <a:ext cx="5934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Presented By:  Corey </a:t>
            </a:r>
            <a:r>
              <a:rPr lang="en-US" sz="2400" dirty="0" err="1">
                <a:solidFill>
                  <a:schemeClr val="bg1"/>
                </a:solidFill>
              </a:rPr>
              <a:t>Fineran</a:t>
            </a:r>
            <a:r>
              <a:rPr lang="en-US" sz="2400" dirty="0">
                <a:solidFill>
                  <a:schemeClr val="bg1"/>
                </a:solidFill>
              </a:rPr>
              <a:t> &amp; Lindsay </a:t>
            </a:r>
            <a:r>
              <a:rPr lang="en-US" sz="2400" dirty="0" err="1">
                <a:solidFill>
                  <a:schemeClr val="bg1"/>
                </a:solidFill>
              </a:rPr>
              <a:t>Zerull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Transition Curriculum, Inc</a:t>
            </a:r>
          </a:p>
          <a:p>
            <a:pPr algn="r"/>
            <a:r>
              <a:rPr lang="en-US" sz="2400" dirty="0" err="1">
                <a:solidFill>
                  <a:schemeClr val="bg1"/>
                </a:solidFill>
              </a:rPr>
              <a:t>NextUp</a:t>
            </a:r>
            <a:r>
              <a:rPr lang="en-US" sz="2400" dirty="0">
                <a:solidFill>
                  <a:schemeClr val="bg1"/>
                </a:solidFill>
              </a:rPr>
              <a:t> Transition Curriculum</a:t>
            </a:r>
          </a:p>
        </p:txBody>
      </p:sp>
    </p:spTree>
    <p:extLst>
      <p:ext uri="{BB962C8B-B14F-4D97-AF65-F5344CB8AC3E}">
        <p14:creationId xmlns:p14="http://schemas.microsoft.com/office/powerpoint/2010/main" val="18379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952"/>
            <a:ext cx="3392424" cy="4398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B9F5-E186-224C-B820-AED6265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366" y="557784"/>
            <a:ext cx="7970086" cy="4800599"/>
          </a:xfrm>
        </p:spPr>
        <p:txBody>
          <a:bodyPr>
            <a:normAutofit/>
          </a:bodyPr>
          <a:lstStyle/>
          <a:p>
            <a:r>
              <a:rPr lang="en-US" sz="2400" dirty="0"/>
              <a:t>Gain key support by engaging students, parents, staff, administrators, and the community</a:t>
            </a:r>
          </a:p>
          <a:p>
            <a:r>
              <a:rPr lang="en-US" sz="2400" dirty="0"/>
              <a:t>Student involvement in all areas is crucial </a:t>
            </a:r>
          </a:p>
          <a:p>
            <a:pPr lvl="1"/>
            <a:r>
              <a:rPr lang="en-US" sz="2400" dirty="0"/>
              <a:t>Fundraising efforts, pitching ideas to stakeholders</a:t>
            </a:r>
          </a:p>
          <a:p>
            <a:r>
              <a:rPr lang="en-US" sz="2400" dirty="0"/>
              <a:t>Highlight how this will benefit the students, staff, school, and community</a:t>
            </a:r>
          </a:p>
          <a:p>
            <a:r>
              <a:rPr lang="en-US" sz="2400" dirty="0"/>
              <a:t>Opportunity to build relationships with local businesses for future job development</a:t>
            </a:r>
          </a:p>
        </p:txBody>
      </p:sp>
    </p:spTree>
    <p:extLst>
      <p:ext uri="{BB962C8B-B14F-4D97-AF65-F5344CB8AC3E}">
        <p14:creationId xmlns:p14="http://schemas.microsoft.com/office/powerpoint/2010/main" val="153031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C536-E93A-0E46-AB38-48C2EEAA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8951"/>
            <a:ext cx="3456432" cy="24871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Business Plan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660AE04-795B-270D-2289-12374F76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10" y="2840250"/>
            <a:ext cx="1905000" cy="1905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24838-F980-E252-8D0A-1B744F61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228" y="758951"/>
            <a:ext cx="3988657" cy="5631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Name &amp; Logo</a:t>
            </a:r>
          </a:p>
          <a:p>
            <a:pPr lvl="1"/>
            <a:r>
              <a:rPr lang="en-US" sz="2400" dirty="0"/>
              <a:t>Identifies sales tactics</a:t>
            </a:r>
          </a:p>
          <a:p>
            <a:pPr lvl="1"/>
            <a:r>
              <a:rPr lang="en-US" sz="2400" dirty="0"/>
              <a:t>Encourages collaboration, leadership, and critical thinking</a:t>
            </a:r>
          </a:p>
          <a:p>
            <a:pPr marL="0" indent="0">
              <a:buNone/>
            </a:pPr>
            <a:r>
              <a:rPr lang="en-US" sz="2400" b="1" dirty="0"/>
              <a:t>Business Mission</a:t>
            </a:r>
          </a:p>
          <a:p>
            <a:pPr lvl="1"/>
            <a:r>
              <a:rPr lang="en-US" sz="2400" dirty="0"/>
              <a:t>Develops a shared vision</a:t>
            </a:r>
          </a:p>
          <a:p>
            <a:pPr lvl="1"/>
            <a:r>
              <a:rPr lang="en-US" sz="2400" dirty="0"/>
              <a:t>Helps students set meaningful goals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0F6E965-ECDC-F460-87BD-863022ED683A}"/>
              </a:ext>
            </a:extLst>
          </p:cNvPr>
          <p:cNvSpPr txBox="1">
            <a:spLocks/>
          </p:cNvSpPr>
          <p:nvPr/>
        </p:nvSpPr>
        <p:spPr>
          <a:xfrm>
            <a:off x="7726680" y="1526493"/>
            <a:ext cx="3864864" cy="5575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400" b="1" dirty="0"/>
              <a:t>Roles &amp; Responsibilities</a:t>
            </a:r>
          </a:p>
          <a:p>
            <a:pPr lvl="1"/>
            <a:r>
              <a:rPr lang="en-US" sz="2400" dirty="0"/>
              <a:t>Promotes identifying workplace strengths</a:t>
            </a:r>
          </a:p>
          <a:p>
            <a:pPr lvl="1"/>
            <a:r>
              <a:rPr lang="en-US" sz="2400" dirty="0"/>
              <a:t>Encourages teamwork 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400" b="1" dirty="0"/>
              <a:t>Promotion</a:t>
            </a:r>
          </a:p>
          <a:p>
            <a:pPr lvl="1"/>
            <a:r>
              <a:rPr lang="en-US" sz="2400" dirty="0"/>
              <a:t>Develops real-world marketing and communication skills</a:t>
            </a:r>
          </a:p>
          <a:p>
            <a:pPr marL="0" indent="0">
              <a:buNone/>
            </a:pPr>
            <a:r>
              <a:rPr lang="en-US" sz="2400" b="1" dirty="0"/>
              <a:t>Pricing</a:t>
            </a:r>
          </a:p>
          <a:p>
            <a:pPr lvl="1"/>
            <a:r>
              <a:rPr lang="en-US" sz="2400" dirty="0"/>
              <a:t>Builds financial literacy</a:t>
            </a:r>
          </a:p>
          <a:p>
            <a:pPr lvl="1"/>
            <a:r>
              <a:rPr lang="en-US" sz="2400" dirty="0"/>
              <a:t>Helps determine profit utilization</a:t>
            </a:r>
          </a:p>
          <a:p>
            <a:pPr marL="50292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36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4A3E-0D03-414F-886C-8F68198E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152" y="740664"/>
            <a:ext cx="3511297" cy="4398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Determine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CE61-5B64-BE45-8AD7-C63964D6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254" y="740664"/>
            <a:ext cx="8418930" cy="6358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Assign Roles for Efficiency &amp; Growth</a:t>
            </a:r>
          </a:p>
          <a:p>
            <a:pPr lvl="1"/>
            <a:r>
              <a:rPr lang="en-US" sz="2400" dirty="0"/>
              <a:t>Helps students understand responsibilities and expectations</a:t>
            </a:r>
          </a:p>
          <a:p>
            <a:pPr marL="0" indent="0">
              <a:buNone/>
            </a:pPr>
            <a:r>
              <a:rPr lang="en-US" sz="2400" b="1" dirty="0"/>
              <a:t>Create Job Descriptions</a:t>
            </a:r>
          </a:p>
          <a:p>
            <a:pPr lvl="1"/>
            <a:r>
              <a:rPr lang="en-US" sz="2400" dirty="0"/>
              <a:t>Define roles clearly and precisely</a:t>
            </a:r>
          </a:p>
          <a:p>
            <a:pPr lvl="1"/>
            <a:r>
              <a:rPr lang="en-US" sz="2400" dirty="0"/>
              <a:t>Provides real-world pre-employment experience</a:t>
            </a:r>
          </a:p>
          <a:p>
            <a:pPr marL="0" indent="0">
              <a:buNone/>
            </a:pPr>
            <a:r>
              <a:rPr lang="en-US" sz="2400" b="1" dirty="0"/>
              <a:t>Application &amp; Interview Process</a:t>
            </a:r>
          </a:p>
          <a:p>
            <a:pPr lvl="1"/>
            <a:r>
              <a:rPr lang="en-US" sz="2400" dirty="0"/>
              <a:t>Students review job descriptions and apply for positions</a:t>
            </a:r>
          </a:p>
          <a:p>
            <a:pPr lvl="1"/>
            <a:r>
              <a:rPr lang="en-US" sz="2400" dirty="0"/>
              <a:t>Include administrators, business leaders, or community members</a:t>
            </a:r>
          </a:p>
          <a:p>
            <a:pPr marL="0" indent="0">
              <a:buNone/>
            </a:pPr>
            <a:r>
              <a:rPr lang="en-US" sz="2400" b="1" dirty="0"/>
              <a:t>Simulating Workplace Procedures</a:t>
            </a:r>
          </a:p>
          <a:p>
            <a:pPr lvl="1"/>
            <a:r>
              <a:rPr lang="en-US" sz="2400" dirty="0"/>
              <a:t>Complete new-hire paperwork (tax forms, employment agreements)</a:t>
            </a:r>
          </a:p>
          <a:p>
            <a:pPr lvl="1"/>
            <a:r>
              <a:rPr lang="en-US" sz="2400" dirty="0"/>
              <a:t>Sign workplace rules – just like a real job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5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8CD-5A89-6B4B-812E-E24A1C5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64"/>
            <a:ext cx="3465576" cy="44439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ACA5-5F5E-CC4E-9EA7-FD498566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1" y="438702"/>
            <a:ext cx="8019287" cy="568871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Marketing Strategies</a:t>
            </a:r>
          </a:p>
          <a:p>
            <a:pPr lvl="1"/>
            <a:r>
              <a:rPr lang="en-US" sz="2400" dirty="0"/>
              <a:t>Flyers, posters, email promotions, newsletters, and school announcements. </a:t>
            </a:r>
          </a:p>
          <a:p>
            <a:pPr lvl="1"/>
            <a:r>
              <a:rPr lang="en-US" sz="2400" dirty="0"/>
              <a:t>Partner with student-run social media teams</a:t>
            </a:r>
          </a:p>
          <a:p>
            <a:pPr marL="0" indent="0">
              <a:buNone/>
            </a:pPr>
            <a:r>
              <a:rPr lang="en-US" sz="2400" b="1" dirty="0"/>
              <a:t>Collaboration Opportunities</a:t>
            </a:r>
          </a:p>
          <a:p>
            <a:pPr lvl="1"/>
            <a:r>
              <a:rPr lang="en-US" sz="2400" dirty="0"/>
              <a:t>Work with students outside of transition/special education programs</a:t>
            </a:r>
          </a:p>
          <a:p>
            <a:pPr marL="0" indent="0">
              <a:buNone/>
            </a:pPr>
            <a:r>
              <a:rPr lang="en-US" sz="2400" b="1" dirty="0"/>
              <a:t>Leveraging Local Media</a:t>
            </a:r>
          </a:p>
          <a:p>
            <a:pPr lvl="1"/>
            <a:r>
              <a:rPr lang="en-US" sz="2400" dirty="0"/>
              <a:t>Radio and TV stations love positive community stories</a:t>
            </a:r>
          </a:p>
          <a:p>
            <a:pPr lvl="1"/>
            <a:r>
              <a:rPr lang="en-US" sz="2400" dirty="0"/>
              <a:t>Great for showcasing student skills and workforce preparation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3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767373-7D0A-05FB-DA67-F0297784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69" y="1187515"/>
            <a:ext cx="11191027" cy="5118923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EF0E4C-1D3C-104D-EEFB-8F77DFEA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3" y="378873"/>
            <a:ext cx="11796879" cy="548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13ADE-6F8D-5C16-256C-D587D707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4" y="378873"/>
            <a:ext cx="11792276" cy="594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4B29B0-231F-19A7-4BAB-38DC39D64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08" y="389531"/>
            <a:ext cx="11840477" cy="598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9EDCD-42EB-0318-8E7C-63A433377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08" y="363274"/>
            <a:ext cx="11840477" cy="5958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B61853-441E-A78F-3C64-D67304D2E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64" y="338450"/>
            <a:ext cx="11840477" cy="5967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8F076C-551F-342E-8A3F-03A82A1A1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73" y="371073"/>
            <a:ext cx="11818956" cy="59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61D1-F98A-F946-A5F7-DF8BC1FD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96"/>
            <a:ext cx="3429000" cy="438912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Teaching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475A-45DB-7743-8A2B-4D40B10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253" y="372223"/>
            <a:ext cx="7891273" cy="648577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Academic and Career Readiness Integration</a:t>
            </a:r>
          </a:p>
          <a:p>
            <a:pPr lvl="1"/>
            <a:r>
              <a:rPr lang="en-US" sz="2400" dirty="0"/>
              <a:t>Align with academic learning standards</a:t>
            </a:r>
          </a:p>
          <a:p>
            <a:pPr lvl="1"/>
            <a:r>
              <a:rPr lang="en-US" sz="2400" dirty="0"/>
              <a:t>Create opportunities to support financial literacy, business etiquette, and pre-employment skills</a:t>
            </a:r>
          </a:p>
          <a:p>
            <a:pPr marL="0" indent="0">
              <a:buNone/>
            </a:pPr>
            <a:r>
              <a:rPr lang="en-US" sz="2400" b="1" dirty="0"/>
              <a:t>Assessing Student and Business Success</a:t>
            </a:r>
          </a:p>
          <a:p>
            <a:pPr lvl="1"/>
            <a:r>
              <a:rPr lang="en-US" sz="2400" dirty="0"/>
              <a:t>Gather consumer feedback</a:t>
            </a:r>
          </a:p>
          <a:p>
            <a:pPr lvl="1"/>
            <a:r>
              <a:rPr lang="en-US" sz="2400" dirty="0"/>
              <a:t>Utilize employee evaluations</a:t>
            </a:r>
          </a:p>
          <a:p>
            <a:pPr lvl="1"/>
            <a:r>
              <a:rPr lang="en-US" sz="2400" dirty="0"/>
              <a:t>Integrate annual IEP goals</a:t>
            </a:r>
          </a:p>
          <a:p>
            <a:pPr lvl="1"/>
            <a:r>
              <a:rPr lang="en-US" sz="2400" dirty="0"/>
              <a:t>Encourage self-evaluation and goal-tracking</a:t>
            </a:r>
          </a:p>
          <a:p>
            <a:pPr marL="0" indent="0">
              <a:buNone/>
            </a:pPr>
            <a:r>
              <a:rPr lang="en-US" sz="2400" b="1" dirty="0"/>
              <a:t>Data Collection &amp; Long-Term Impact</a:t>
            </a:r>
          </a:p>
          <a:p>
            <a:pPr lvl="1"/>
            <a:r>
              <a:rPr lang="en-US" sz="2400" dirty="0"/>
              <a:t>Leverage post-school outcomes</a:t>
            </a:r>
          </a:p>
          <a:p>
            <a:pPr lvl="1"/>
            <a:r>
              <a:rPr lang="en-US" sz="2400" dirty="0"/>
              <a:t>Utilize tracking systems for hours, tasks, inventory, and sales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8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4E8D7E-5F6D-ED45-81C6-E4011870904F}"/>
              </a:ext>
            </a:extLst>
          </p:cNvPr>
          <p:cNvSpPr txBox="1"/>
          <p:nvPr/>
        </p:nvSpPr>
        <p:spPr>
          <a:xfrm>
            <a:off x="439297" y="3157871"/>
            <a:ext cx="82840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Corey </a:t>
            </a:r>
            <a:r>
              <a:rPr lang="en-US" sz="2400" dirty="0" err="1">
                <a:solidFill>
                  <a:schemeClr val="bg1"/>
                </a:solidFill>
              </a:rPr>
              <a:t>Fineran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corey.fineran@transitioncurriculum.com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Lindsay </a:t>
            </a:r>
            <a:r>
              <a:rPr lang="en-US" sz="2400" dirty="0" err="1">
                <a:solidFill>
                  <a:schemeClr val="bg1"/>
                </a:solidFill>
              </a:rPr>
              <a:t>Zerull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lindsay.zerull@transitioncurriculum.com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TransitionCurriculum.com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/conference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A7C6B-17B4-7B48-83CC-18AE260E0527}"/>
              </a:ext>
            </a:extLst>
          </p:cNvPr>
          <p:cNvSpPr txBox="1"/>
          <p:nvPr/>
        </p:nvSpPr>
        <p:spPr>
          <a:xfrm>
            <a:off x="1570895" y="1584252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 for attending!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ABEBBFE-9576-233C-80DA-B8EAAFA73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703" y="220537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3695-9591-324C-BDFF-6065AE11B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73" y="286998"/>
            <a:ext cx="8301037" cy="6284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dirty="0"/>
              <a:t>What is a student-run business?</a:t>
            </a:r>
          </a:p>
          <a:p>
            <a:pPr marL="502920" lvl="1" indent="0">
              <a:lnSpc>
                <a:spcPct val="110000"/>
              </a:lnSpc>
              <a:buNone/>
            </a:pPr>
            <a:r>
              <a:rPr lang="en-US" sz="2600" dirty="0"/>
              <a:t>A micro-enterprise within the school building or classroom that provides an entrepreneurial experience for students developing transition skills needed for post-secondary employment and living.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400" dirty="0"/>
              <a:t>Why should schools create this opportunity for students?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Increases labor force participation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Enhancement of students’ understanding and engagement.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Skill development (soft skills, hard skills, communication, self-determination)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037AD-45A9-76AD-BD26-24EAEED7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9536"/>
            <a:ext cx="3392424" cy="43077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Student-Run Businesses</a:t>
            </a:r>
          </a:p>
        </p:txBody>
      </p:sp>
    </p:spTree>
    <p:extLst>
      <p:ext uri="{BB962C8B-B14F-4D97-AF65-F5344CB8AC3E}">
        <p14:creationId xmlns:p14="http://schemas.microsoft.com/office/powerpoint/2010/main" val="10512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7A07-D251-D047-BD70-49F72E44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0977"/>
            <a:ext cx="3474720" cy="440630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1B15-3980-5E46-9D20-C33828D2B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670" y="625108"/>
            <a:ext cx="3721395" cy="5607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Products</a:t>
            </a:r>
          </a:p>
          <a:p>
            <a:r>
              <a:rPr lang="en-US" sz="2400" dirty="0"/>
              <a:t>Themed Clothing</a:t>
            </a:r>
          </a:p>
          <a:p>
            <a:r>
              <a:rPr lang="en-US" sz="2400" dirty="0"/>
              <a:t>Coffee Shop</a:t>
            </a:r>
          </a:p>
          <a:p>
            <a:r>
              <a:rPr lang="en-US" sz="2400" dirty="0"/>
              <a:t>Food Items</a:t>
            </a:r>
          </a:p>
          <a:p>
            <a:r>
              <a:rPr lang="en-US" sz="2400" dirty="0"/>
              <a:t>Greeting Cards</a:t>
            </a:r>
          </a:p>
          <a:p>
            <a:r>
              <a:rPr lang="en-US" sz="2400" dirty="0"/>
              <a:t>Handmade Products</a:t>
            </a:r>
          </a:p>
          <a:p>
            <a:r>
              <a:rPr lang="en-US" sz="2400" dirty="0"/>
              <a:t>Agriculture (Flowers or Plants)</a:t>
            </a:r>
          </a:p>
          <a:p>
            <a:r>
              <a:rPr lang="en-US" sz="2400" dirty="0"/>
              <a:t>Digital Products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56CA37-D631-D84C-8575-C1CB7952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8853" y="760977"/>
            <a:ext cx="3474720" cy="4298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Services</a:t>
            </a:r>
          </a:p>
          <a:p>
            <a:r>
              <a:rPr lang="en-US" sz="2400" dirty="0"/>
              <a:t>Recycling</a:t>
            </a:r>
          </a:p>
          <a:p>
            <a:r>
              <a:rPr lang="en-US" sz="2400" dirty="0"/>
              <a:t>Copying</a:t>
            </a:r>
          </a:p>
          <a:p>
            <a:r>
              <a:rPr lang="en-US" sz="2400" dirty="0"/>
              <a:t>Cleaning/Laundering</a:t>
            </a:r>
          </a:p>
          <a:p>
            <a:r>
              <a:rPr lang="en-US" sz="2400" dirty="0"/>
              <a:t>School Events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3096-DDCA-C84C-8B39-D8710E8B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3899"/>
            <a:ext cx="3483392" cy="44530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099C-F444-D54B-B0DE-A8DA063D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792" y="273851"/>
            <a:ext cx="8071808" cy="4913071"/>
          </a:xfrm>
        </p:spPr>
        <p:txBody>
          <a:bodyPr>
            <a:noAutofit/>
          </a:bodyPr>
          <a:lstStyle/>
          <a:p>
            <a:r>
              <a:rPr lang="en-US" sz="2400" dirty="0"/>
              <a:t>Research business ideas</a:t>
            </a:r>
          </a:p>
          <a:p>
            <a:r>
              <a:rPr lang="en-US" sz="2400" dirty="0"/>
              <a:t>Identify the target market</a:t>
            </a:r>
          </a:p>
          <a:p>
            <a:r>
              <a:rPr lang="en-US" sz="2400" dirty="0"/>
              <a:t>Determine the internal strengths/weaknesses and the external opportunities and threats</a:t>
            </a:r>
          </a:p>
          <a:p>
            <a:r>
              <a:rPr lang="en-US" sz="2400" dirty="0"/>
              <a:t>Determine start-up costs</a:t>
            </a:r>
          </a:p>
          <a:p>
            <a:r>
              <a:rPr lang="en-US" sz="2400" dirty="0"/>
              <a:t>Evaluate students’ ability and determine supports</a:t>
            </a:r>
          </a:p>
          <a:p>
            <a:r>
              <a:rPr lang="en-US" sz="2400" dirty="0"/>
              <a:t>Analyze environmental and location factors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DD4DFB8-3EC2-9342-CB04-EA42DEE9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106" y="5186922"/>
            <a:ext cx="1574220" cy="1574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CBFE5-C93A-E5AD-DDD8-E6947C1C1174}"/>
              </a:ext>
            </a:extLst>
          </p:cNvPr>
          <p:cNvSpPr txBox="1"/>
          <p:nvPr/>
        </p:nvSpPr>
        <p:spPr>
          <a:xfrm>
            <a:off x="7622696" y="5650866"/>
            <a:ext cx="217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NextUp</a:t>
            </a:r>
            <a:r>
              <a:rPr lang="en-US" dirty="0"/>
              <a:t> Student-Run</a:t>
            </a:r>
          </a:p>
          <a:p>
            <a:r>
              <a:rPr lang="en-US" dirty="0"/>
              <a:t>Business Set-Up:</a:t>
            </a:r>
          </a:p>
        </p:txBody>
      </p:sp>
    </p:spTree>
    <p:extLst>
      <p:ext uri="{BB962C8B-B14F-4D97-AF65-F5344CB8AC3E}">
        <p14:creationId xmlns:p14="http://schemas.microsoft.com/office/powerpoint/2010/main" val="42858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44891" cy="42793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SWOT Analysis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E974695-AB30-BCA4-7E98-DF8232AA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2" y="3429000"/>
            <a:ext cx="1577814" cy="1577814"/>
          </a:xfrm>
          <a:prstGeom prst="rect">
            <a:avLst/>
          </a:prstGeom>
        </p:spPr>
      </p:pic>
      <p:pic>
        <p:nvPicPr>
          <p:cNvPr id="7" name="Content Placeholder 6" descr="A diagram of a business&#10;&#10;AI-generated content may be incorrect.">
            <a:extLst>
              <a:ext uri="{FF2B5EF4-FFF2-40B4-BE49-F238E27FC236}">
                <a16:creationId xmlns:a16="http://schemas.microsoft.com/office/drawing/2014/main" id="{82C9836F-CCEB-A6B5-8699-58E7C774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0899" y="599746"/>
            <a:ext cx="7150608" cy="5658507"/>
          </a:xfrm>
        </p:spPr>
      </p:pic>
    </p:spTree>
    <p:extLst>
      <p:ext uri="{BB962C8B-B14F-4D97-AF65-F5344CB8AC3E}">
        <p14:creationId xmlns:p14="http://schemas.microsoft.com/office/powerpoint/2010/main" val="42350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D18F2-5CAF-ECE5-B543-9D4F3B6D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824"/>
            <a:ext cx="3423920" cy="44084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SWOT Analysis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0A0C166-C0FE-AA76-CBFF-9ECCC22B3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664" y="758824"/>
            <a:ext cx="7903216" cy="4492924"/>
          </a:xfr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F4218A87-E221-4F6E-F486-98E6FFCB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774" y="5465830"/>
            <a:ext cx="1279266" cy="12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686EF5-0CF1-658D-5409-6A2FCEAA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952"/>
            <a:ext cx="3447287" cy="4408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SWOT Analysis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85D136-C52E-5ED2-E7F7-80A49A764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759" y="758952"/>
            <a:ext cx="7694648" cy="4346977"/>
          </a:xfr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B22E934-3BED-CFA0-4D5F-4FC46D5DD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774" y="5465830"/>
            <a:ext cx="1279266" cy="12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EDBB32-0794-4DFA-2A3E-68F6A5FD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240"/>
            <a:ext cx="3456431" cy="43900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SWOT Analysis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569ED734-575B-83FC-62EA-79044E5E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774" y="5465830"/>
            <a:ext cx="1279266" cy="1279266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4EE17C3-9908-C430-F956-79C040098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3767" y="708818"/>
            <a:ext cx="8057220" cy="4231588"/>
          </a:xfrm>
        </p:spPr>
      </p:pic>
    </p:spTree>
    <p:extLst>
      <p:ext uri="{BB962C8B-B14F-4D97-AF65-F5344CB8AC3E}">
        <p14:creationId xmlns:p14="http://schemas.microsoft.com/office/powerpoint/2010/main" val="67446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DDCA38-8533-EA63-0185-A4B62FC2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952"/>
            <a:ext cx="3465575" cy="44083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Sample SWOT Analysis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5E0AA173-FC12-8147-28CD-3DDF1EA8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774" y="5465830"/>
            <a:ext cx="1279266" cy="127926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AEC1D6-38EB-A6A5-F807-8AC92463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7016" y="758952"/>
            <a:ext cx="8005863" cy="3903287"/>
          </a:xfrm>
        </p:spPr>
      </p:pic>
    </p:spTree>
    <p:extLst>
      <p:ext uri="{BB962C8B-B14F-4D97-AF65-F5344CB8AC3E}">
        <p14:creationId xmlns:p14="http://schemas.microsoft.com/office/powerpoint/2010/main" val="156579584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{018BA551-3B80-2646-8BCE-F172FD46DFF7}tf10001124</Template>
  <TotalTime>2867</TotalTime>
  <Words>517</Words>
  <Application>Microsoft Office PowerPoint</Application>
  <PresentationFormat>Widescreen</PresentationFormat>
  <Paragraphs>114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Raleway</vt:lpstr>
      <vt:lpstr>Wingdings 2</vt:lpstr>
      <vt:lpstr>Frame</vt:lpstr>
      <vt:lpstr>Developing Student-Run Businesses as a Stepping Stone to Employer-Paid Jobs</vt:lpstr>
      <vt:lpstr>Student-Run Businesses</vt:lpstr>
      <vt:lpstr>Examples</vt:lpstr>
      <vt:lpstr>Evaluate</vt:lpstr>
      <vt:lpstr>Sample SWOT Analysis</vt:lpstr>
      <vt:lpstr>Sample SWOT Analysis</vt:lpstr>
      <vt:lpstr>Sample SWOT Analysis</vt:lpstr>
      <vt:lpstr>Sample SWOT Analysis</vt:lpstr>
      <vt:lpstr>Sample SWOT Analysis</vt:lpstr>
      <vt:lpstr>Support</vt:lpstr>
      <vt:lpstr>Business Plan</vt:lpstr>
      <vt:lpstr>Determine Roles</vt:lpstr>
      <vt:lpstr>Market</vt:lpstr>
      <vt:lpstr>PowerPoint Presentation</vt:lpstr>
      <vt:lpstr>Teaching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Tucker, Kurt</dc:creator>
  <cp:lastModifiedBy>Lindsay Zerull</cp:lastModifiedBy>
  <cp:revision>44</cp:revision>
  <cp:lastPrinted>2022-02-10T16:55:51Z</cp:lastPrinted>
  <dcterms:created xsi:type="dcterms:W3CDTF">2021-07-23T14:52:03Z</dcterms:created>
  <dcterms:modified xsi:type="dcterms:W3CDTF">2026-02-10T17:55:54Z</dcterms:modified>
</cp:coreProperties>
</file>